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8" r:id="rId4"/>
    <p:sldId id="264" r:id="rId5"/>
    <p:sldId id="265" r:id="rId6"/>
    <p:sldId id="260" r:id="rId7"/>
    <p:sldId id="262"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2" d="100"/>
          <a:sy n="62" d="100"/>
        </p:scale>
        <p:origin x="7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4126944-6F99-486C-9081-B197B2F2081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957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6D650-333F-4318-B611-5A7AD5D65340}"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3780828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8034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322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2066800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956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31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6023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598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2436523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F6D650-333F-4318-B611-5A7AD5D65340}" type="datetimeFigureOut">
              <a:rPr lang="en-US" smtClean="0"/>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126944-6F99-486C-9081-B197B2F2081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396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F6D650-333F-4318-B611-5A7AD5D65340}"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219470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F6D650-333F-4318-B611-5A7AD5D65340}" type="datetimeFigureOut">
              <a:rPr lang="en-US" smtClean="0"/>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126944-6F99-486C-9081-B197B2F2081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94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F6D650-333F-4318-B611-5A7AD5D65340}" type="datetimeFigureOut">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126944-6F99-486C-9081-B197B2F2081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65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F6D650-333F-4318-B611-5A7AD5D65340}" type="datetimeFigureOut">
              <a:rPr lang="en-US" smtClean="0"/>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3182904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6D650-333F-4318-B611-5A7AD5D65340}"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26944-6F99-486C-9081-B197B2F2081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291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F6D650-333F-4318-B611-5A7AD5D65340}" type="datetimeFigureOut">
              <a:rPr lang="en-US" smtClean="0"/>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126944-6F99-486C-9081-B197B2F20812}" type="slidenum">
              <a:rPr lang="en-US" smtClean="0"/>
              <a:t>‹#›</a:t>
            </a:fld>
            <a:endParaRPr lang="en-US"/>
          </a:p>
        </p:txBody>
      </p:sp>
    </p:spTree>
    <p:extLst>
      <p:ext uri="{BB962C8B-B14F-4D97-AF65-F5344CB8AC3E}">
        <p14:creationId xmlns:p14="http://schemas.microsoft.com/office/powerpoint/2010/main" val="260462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6F6D650-333F-4318-B611-5A7AD5D65340}" type="datetimeFigureOut">
              <a:rPr lang="en-US" smtClean="0"/>
              <a:t>8/21/2024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126944-6F99-486C-9081-B197B2F20812}" type="slidenum">
              <a:rPr lang="en-US" smtClean="0"/>
              <a:t>‹#›</a:t>
            </a:fld>
            <a:endParaRPr lang="en-US"/>
          </a:p>
        </p:txBody>
      </p:sp>
    </p:spTree>
    <p:extLst>
      <p:ext uri="{BB962C8B-B14F-4D97-AF65-F5344CB8AC3E}">
        <p14:creationId xmlns:p14="http://schemas.microsoft.com/office/powerpoint/2010/main" val="134451175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creativecommons.org/licenses/by-nd/3.0/" TargetMode="External"/><Relationship Id="rId4" Type="http://schemas.openxmlformats.org/officeDocument/2006/relationships/hyperlink" Target="https://yenforblue.blogspot.com/2015/04/o-is-for-osho-teerth-garden.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1.png"/><Relationship Id="rId4" Type="http://schemas.openxmlformats.org/officeDocument/2006/relationships/hyperlink" Target="https://www.etsy.com/au/listing/1312494163/10-seeds-couroupita-guianens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en.wikipedia.org/wiki/Cauliflory" TargetMode="External"/><Relationship Id="rId7" Type="http://schemas.openxmlformats.org/officeDocument/2006/relationships/hyperlink" Target="https://en.wikipedia.org/wiki/Sal_tree" TargetMode="External"/><Relationship Id="rId2" Type="http://schemas.openxmlformats.org/officeDocument/2006/relationships/hyperlink" Target="https://en.wikipedia.org/wiki/Raceme" TargetMode="External"/><Relationship Id="rId1" Type="http://schemas.openxmlformats.org/officeDocument/2006/relationships/slideLayout" Target="../slideLayouts/slideLayout2.xml"/><Relationship Id="rId6" Type="http://schemas.openxmlformats.org/officeDocument/2006/relationships/hyperlink" Target="https://en.wikipedia.org/wiki/Buddhist" TargetMode="External"/><Relationship Id="rId5" Type="http://schemas.openxmlformats.org/officeDocument/2006/relationships/hyperlink" Target="https://en.wikipedia.org/wiki/Hindu" TargetMode="External"/><Relationship Id="rId4" Type="http://schemas.openxmlformats.org/officeDocument/2006/relationships/hyperlink" Target="https://en.wikipedia.org/wiki/Asia"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5.wdp"/><Relationship Id="rId7" Type="http://schemas.openxmlformats.org/officeDocument/2006/relationships/hyperlink" Target="https://www.ipmimages.org/browse/detail.cfm?imgnum=5436419" TargetMode="External"/><Relationship Id="rId2"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5.png"/><Relationship Id="rId4" Type="http://schemas.openxmlformats.org/officeDocument/2006/relationships/hyperlink" Target="https://pixabay.com/de/kanonenkugel-baum-43659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flower on a tree">
            <a:extLst>
              <a:ext uri="{FF2B5EF4-FFF2-40B4-BE49-F238E27FC236}">
                <a16:creationId xmlns:a16="http://schemas.microsoft.com/office/drawing/2014/main" id="{43F64964-EE55-5A8C-E045-56E9A102FCE5}"/>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11200"/>
                    </a14:imgEffect>
                    <a14:imgEffect>
                      <a14:saturation sat="2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69714" y="653285"/>
            <a:ext cx="8641992" cy="60164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86799F93-0762-0D14-6254-30D0FD775104}"/>
              </a:ext>
            </a:extLst>
          </p:cNvPr>
          <p:cNvSpPr>
            <a:spLocks noGrp="1"/>
          </p:cNvSpPr>
          <p:nvPr>
            <p:ph type="ctrTitle"/>
          </p:nvPr>
        </p:nvSpPr>
        <p:spPr>
          <a:xfrm>
            <a:off x="1370693" y="3178783"/>
            <a:ext cx="9440034" cy="1828801"/>
          </a:xfrm>
        </p:spPr>
        <p:txBody>
          <a:bodyPr/>
          <a:lstStyle/>
          <a:p>
            <a:r>
              <a:rPr lang="en-US" sz="6000" dirty="0">
                <a:highlight>
                  <a:srgbClr val="C0C0C0"/>
                </a:highlight>
                <a:latin typeface="Abadi Extra Light" panose="020B0204020104020204" pitchFamily="34" charset="0"/>
              </a:rPr>
              <a:t>Kailaspati</a:t>
            </a:r>
          </a:p>
        </p:txBody>
      </p:sp>
      <p:sp>
        <p:nvSpPr>
          <p:cNvPr id="6" name="TextBox 5">
            <a:extLst>
              <a:ext uri="{FF2B5EF4-FFF2-40B4-BE49-F238E27FC236}">
                <a16:creationId xmlns:a16="http://schemas.microsoft.com/office/drawing/2014/main" id="{A53A57D5-84FC-E8EE-B880-A5B47A9DED73}"/>
              </a:ext>
            </a:extLst>
          </p:cNvPr>
          <p:cNvSpPr txBox="1"/>
          <p:nvPr/>
        </p:nvSpPr>
        <p:spPr>
          <a:xfrm>
            <a:off x="1524000" y="6858000"/>
            <a:ext cx="9144000" cy="230832"/>
          </a:xfrm>
          <a:prstGeom prst="rect">
            <a:avLst/>
          </a:prstGeom>
          <a:noFill/>
        </p:spPr>
        <p:txBody>
          <a:bodyPr wrap="square" rtlCol="0">
            <a:spAutoFit/>
          </a:bodyPr>
          <a:lstStyle/>
          <a:p>
            <a:r>
              <a:rPr lang="en-US" sz="900">
                <a:hlinkClick r:id="rId4" tooltip="https://yenforblue.blogspot.com/2015/04/o-is-for-osho-teerth-garden.html"/>
              </a:rPr>
              <a:t>This Photo</a:t>
            </a:r>
            <a:r>
              <a:rPr lang="en-US" sz="900"/>
              <a:t> by Unknown Author is licensed under </a:t>
            </a:r>
            <a:r>
              <a:rPr lang="en-US" sz="900">
                <a:hlinkClick r:id="rId5" tooltip="https://creativecommons.org/licenses/by-nd/3.0/"/>
              </a:rPr>
              <a:t>CC BY-ND</a:t>
            </a:r>
            <a:endParaRPr lang="en-US" sz="900"/>
          </a:p>
        </p:txBody>
      </p:sp>
      <p:sp>
        <p:nvSpPr>
          <p:cNvPr id="3" name="Rectangle: Rounded Corners 2">
            <a:extLst>
              <a:ext uri="{FF2B5EF4-FFF2-40B4-BE49-F238E27FC236}">
                <a16:creationId xmlns:a16="http://schemas.microsoft.com/office/drawing/2014/main" id="{F55F5D7B-BB61-92A3-D405-C56439DC98AC}"/>
              </a:ext>
            </a:extLst>
          </p:cNvPr>
          <p:cNvSpPr/>
          <p:nvPr/>
        </p:nvSpPr>
        <p:spPr>
          <a:xfrm>
            <a:off x="4563533" y="3903133"/>
            <a:ext cx="3064933" cy="1208037"/>
          </a:xfrm>
          <a:prstGeom prst="roundRect">
            <a:avLst/>
          </a:prstGeom>
          <a:noFill/>
          <a:ln w="9525" cap="flat" cmpd="sng" algn="ctr">
            <a:solidFill>
              <a:schemeClr val="dk1"/>
            </a:solidFill>
            <a:prstDash val="solid"/>
            <a:round/>
            <a:headEnd type="none" w="med" len="med"/>
            <a:tailEnd type="none" w="med" len="med"/>
          </a:ln>
          <a:effectLst>
            <a:glow rad="228600">
              <a:schemeClr val="accent1">
                <a:satMod val="175000"/>
                <a:alpha val="40000"/>
              </a:schemeClr>
            </a:glo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D3EAD293-FA08-E427-1F68-9A32C1BB17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11544" y="188253"/>
            <a:ext cx="7358332" cy="465033"/>
          </a:xfrm>
          <a:prstGeom prst="rect">
            <a:avLst/>
          </a:prstGeom>
          <a:noFill/>
        </p:spPr>
      </p:pic>
      <p:sp>
        <p:nvSpPr>
          <p:cNvPr id="7" name="TextBox 6">
            <a:extLst>
              <a:ext uri="{FF2B5EF4-FFF2-40B4-BE49-F238E27FC236}">
                <a16:creationId xmlns:a16="http://schemas.microsoft.com/office/drawing/2014/main" id="{4BC4E3D0-2E75-75F6-5D88-46A035331E5C}"/>
              </a:ext>
            </a:extLst>
          </p:cNvPr>
          <p:cNvSpPr txBox="1"/>
          <p:nvPr/>
        </p:nvSpPr>
        <p:spPr>
          <a:xfrm>
            <a:off x="5616577" y="2567365"/>
            <a:ext cx="948266" cy="1015663"/>
          </a:xfrm>
          <a:prstGeom prst="rect">
            <a:avLst/>
          </a:prstGeom>
          <a:noFill/>
        </p:spPr>
        <p:txBody>
          <a:bodyPr wrap="square" rtlCol="0">
            <a:spAutoFit/>
          </a:bodyPr>
          <a:lstStyle/>
          <a:p>
            <a:pPr algn="ctr"/>
            <a:r>
              <a:rPr lang="en-US" sz="6000" dirty="0"/>
              <a:t>3</a:t>
            </a:r>
          </a:p>
        </p:txBody>
      </p:sp>
    </p:spTree>
    <p:extLst>
      <p:ext uri="{BB962C8B-B14F-4D97-AF65-F5344CB8AC3E}">
        <p14:creationId xmlns:p14="http://schemas.microsoft.com/office/powerpoint/2010/main" val="103135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30FA-EBCE-79D7-3C62-52B1C076F0BE}"/>
              </a:ext>
            </a:extLst>
          </p:cNvPr>
          <p:cNvSpPr>
            <a:spLocks noGrp="1"/>
          </p:cNvSpPr>
          <p:nvPr>
            <p:ph type="title"/>
          </p:nvPr>
        </p:nvSpPr>
        <p:spPr>
          <a:xfrm>
            <a:off x="5511800" y="1913467"/>
            <a:ext cx="6045198" cy="567268"/>
          </a:xfrm>
        </p:spPr>
        <p:txBody>
          <a:bodyPr>
            <a:normAutofit/>
          </a:bodyPr>
          <a:lstStyle/>
          <a:p>
            <a:r>
              <a:rPr lang="en-US" sz="2500" dirty="0">
                <a:solidFill>
                  <a:srgbClr val="FF0000"/>
                </a:solidFill>
              </a:rPr>
              <a:t>In between Gate no.1 and Gate no.2 </a:t>
            </a:r>
          </a:p>
        </p:txBody>
      </p:sp>
      <p:pic>
        <p:nvPicPr>
          <p:cNvPr id="3" name="Picture 2">
            <a:extLst>
              <a:ext uri="{FF2B5EF4-FFF2-40B4-BE49-F238E27FC236}">
                <a16:creationId xmlns:a16="http://schemas.microsoft.com/office/drawing/2014/main" id="{5736CECC-1F36-FEDA-89FA-4C1C354A3D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6834" y="517099"/>
            <a:ext cx="7358332" cy="465033"/>
          </a:xfrm>
          <a:prstGeom prst="rect">
            <a:avLst/>
          </a:prstGeom>
          <a:noFill/>
        </p:spPr>
      </p:pic>
      <p:pic>
        <p:nvPicPr>
          <p:cNvPr id="5" name="Picture 4" descr="A tree trunk with a sign on it&#10;&#10;Description automatically generated">
            <a:extLst>
              <a:ext uri="{FF2B5EF4-FFF2-40B4-BE49-F238E27FC236}">
                <a16:creationId xmlns:a16="http://schemas.microsoft.com/office/drawing/2014/main" id="{3240A369-34A4-E4F4-8401-865FC49FE2E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244598" y="1041401"/>
            <a:ext cx="4036483" cy="47751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919006"/>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57DF3-768A-AAD9-3F28-F9229D4BBC17}"/>
              </a:ext>
            </a:extLst>
          </p:cNvPr>
          <p:cNvSpPr>
            <a:spLocks noGrp="1"/>
          </p:cNvSpPr>
          <p:nvPr>
            <p:ph type="title"/>
          </p:nvPr>
        </p:nvSpPr>
        <p:spPr>
          <a:xfrm>
            <a:off x="1186754" y="632883"/>
            <a:ext cx="10353762" cy="795867"/>
          </a:xfrm>
        </p:spPr>
        <p:txBody>
          <a:bodyPr>
            <a:normAutofit/>
          </a:bodyPr>
          <a:lstStyle/>
          <a:p>
            <a:r>
              <a:rPr lang="en-US" sz="2500" dirty="0">
                <a:solidFill>
                  <a:srgbClr val="FF0000"/>
                </a:solidFill>
              </a:rPr>
              <a:t>Images</a:t>
            </a:r>
          </a:p>
        </p:txBody>
      </p:sp>
      <p:pic>
        <p:nvPicPr>
          <p:cNvPr id="5" name="Picture 4" descr="A tree with flowers on it">
            <a:extLst>
              <a:ext uri="{FF2B5EF4-FFF2-40B4-BE49-F238E27FC236}">
                <a16:creationId xmlns:a16="http://schemas.microsoft.com/office/drawing/2014/main" id="{E5278E3F-FBB6-2CF0-1747-561F629E9267}"/>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11200"/>
                    </a14:imgEffect>
                    <a14:imgEffect>
                      <a14:saturation sat="2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86754" y="632883"/>
            <a:ext cx="3851607" cy="5592233"/>
          </a:xfrm>
          <a:prstGeom prst="roundRect">
            <a:avLst>
              <a:gd name="adj" fmla="val 16667"/>
            </a:avLst>
          </a:prstGeom>
          <a:ln>
            <a:noFill/>
          </a:ln>
          <a:effectLst>
            <a:glow rad="101600">
              <a:schemeClr val="tx2">
                <a:lumMod val="25000"/>
                <a:alpha val="6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close up of a tree">
            <a:extLst>
              <a:ext uri="{FF2B5EF4-FFF2-40B4-BE49-F238E27FC236}">
                <a16:creationId xmlns:a16="http://schemas.microsoft.com/office/drawing/2014/main" id="{B8D28138-B27D-82D7-4070-97BFD61D4CAF}"/>
              </a:ext>
            </a:extLst>
          </p:cNvPr>
          <p:cNvPicPr>
            <a:picLocks noChangeAspect="1"/>
          </p:cNvPicPr>
          <p:nvPr/>
        </p:nvPicPr>
        <p:blipFill>
          <a:blip r:embed="rId5">
            <a:alphaModFix/>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tretch>
            <a:fillRect/>
          </a:stretch>
        </p:blipFill>
        <p:spPr>
          <a:xfrm>
            <a:off x="6143932" y="2541607"/>
            <a:ext cx="4291013" cy="3214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121F7603-AF5E-C8E8-451F-17403E4A8C1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16834" y="167850"/>
            <a:ext cx="7358332" cy="465033"/>
          </a:xfrm>
          <a:prstGeom prst="rect">
            <a:avLst/>
          </a:prstGeom>
          <a:noFill/>
        </p:spPr>
      </p:pic>
    </p:spTree>
    <p:extLst>
      <p:ext uri="{BB962C8B-B14F-4D97-AF65-F5344CB8AC3E}">
        <p14:creationId xmlns:p14="http://schemas.microsoft.com/office/powerpoint/2010/main" val="30010827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3F3C4-5BB5-2742-38C7-8D9436E067A3}"/>
              </a:ext>
            </a:extLst>
          </p:cNvPr>
          <p:cNvSpPr txBox="1"/>
          <p:nvPr/>
        </p:nvSpPr>
        <p:spPr>
          <a:xfrm>
            <a:off x="4541178" y="873303"/>
            <a:ext cx="4615663" cy="707886"/>
          </a:xfrm>
          <a:prstGeom prst="rect">
            <a:avLst/>
          </a:prstGeom>
          <a:noFill/>
        </p:spPr>
        <p:txBody>
          <a:bodyPr wrap="square">
            <a:spAutoFit/>
          </a:bodyPr>
          <a:lstStyle/>
          <a:p>
            <a:r>
              <a:rPr lang="en-IN" sz="4000" dirty="0" err="1">
                <a:latin typeface="Algerian" panose="04020705040A02060702" pitchFamily="82" charset="0"/>
              </a:rPr>
              <a:t>Kailaspati</a:t>
            </a:r>
            <a:r>
              <a:rPr lang="en-IN" sz="4000" dirty="0">
                <a:latin typeface="Algerian" panose="04020705040A02060702" pitchFamily="82" charset="0"/>
              </a:rPr>
              <a:t>  </a:t>
            </a:r>
          </a:p>
        </p:txBody>
      </p:sp>
      <p:pic>
        <p:nvPicPr>
          <p:cNvPr id="4" name="Picture 3">
            <a:extLst>
              <a:ext uri="{FF2B5EF4-FFF2-40B4-BE49-F238E27FC236}">
                <a16:creationId xmlns:a16="http://schemas.microsoft.com/office/drawing/2014/main" id="{08C2DC0C-1B3D-45F9-056C-6B7EE32901C0}"/>
              </a:ext>
            </a:extLst>
          </p:cNvPr>
          <p:cNvPicPr>
            <a:picLocks noChangeAspect="1"/>
          </p:cNvPicPr>
          <p:nvPr/>
        </p:nvPicPr>
        <p:blipFill>
          <a:blip r:embed="rId2"/>
          <a:stretch>
            <a:fillRect/>
          </a:stretch>
        </p:blipFill>
        <p:spPr>
          <a:xfrm>
            <a:off x="1131226" y="1674688"/>
            <a:ext cx="4964773" cy="3462391"/>
          </a:xfrm>
          <a:prstGeom prst="rect">
            <a:avLst/>
          </a:prstGeom>
        </p:spPr>
      </p:pic>
      <p:pic>
        <p:nvPicPr>
          <p:cNvPr id="5" name="Picture 4">
            <a:extLst>
              <a:ext uri="{FF2B5EF4-FFF2-40B4-BE49-F238E27FC236}">
                <a16:creationId xmlns:a16="http://schemas.microsoft.com/office/drawing/2014/main" id="{B4D2FF12-1C2A-908B-AE3B-0C2821D271DE}"/>
              </a:ext>
            </a:extLst>
          </p:cNvPr>
          <p:cNvPicPr>
            <a:picLocks noChangeAspect="1"/>
          </p:cNvPicPr>
          <p:nvPr/>
        </p:nvPicPr>
        <p:blipFill>
          <a:blip r:embed="rId3"/>
          <a:stretch>
            <a:fillRect/>
          </a:stretch>
        </p:blipFill>
        <p:spPr>
          <a:xfrm>
            <a:off x="6096000" y="1674688"/>
            <a:ext cx="5287768" cy="3384040"/>
          </a:xfrm>
          <a:prstGeom prst="rect">
            <a:avLst/>
          </a:prstGeom>
        </p:spPr>
      </p:pic>
      <p:sp>
        <p:nvSpPr>
          <p:cNvPr id="7" name="TextBox 6">
            <a:extLst>
              <a:ext uri="{FF2B5EF4-FFF2-40B4-BE49-F238E27FC236}">
                <a16:creationId xmlns:a16="http://schemas.microsoft.com/office/drawing/2014/main" id="{D3AAE495-0D03-4688-B74E-F708029F2272}"/>
              </a:ext>
            </a:extLst>
          </p:cNvPr>
          <p:cNvSpPr txBox="1"/>
          <p:nvPr/>
        </p:nvSpPr>
        <p:spPr>
          <a:xfrm>
            <a:off x="3613612" y="5476394"/>
            <a:ext cx="6118260" cy="461665"/>
          </a:xfrm>
          <a:prstGeom prst="rect">
            <a:avLst/>
          </a:prstGeom>
          <a:noFill/>
        </p:spPr>
        <p:txBody>
          <a:bodyPr wrap="square">
            <a:spAutoFit/>
          </a:bodyPr>
          <a:lstStyle/>
          <a:p>
            <a:r>
              <a:rPr lang="en-IN" sz="2400" dirty="0">
                <a:latin typeface="Times New Roman" panose="02020603050405020304" pitchFamily="18" charset="0"/>
                <a:cs typeface="Times New Roman" panose="02020603050405020304" pitchFamily="18" charset="0"/>
              </a:rPr>
              <a:t>Near main Gate no.1 –AIS campus </a:t>
            </a:r>
            <a:r>
              <a:rPr lang="en-IN" sz="2400" dirty="0" err="1">
                <a:latin typeface="Times New Roman" panose="02020603050405020304" pitchFamily="18" charset="0"/>
                <a:cs typeface="Times New Roman" panose="02020603050405020304" pitchFamily="18" charset="0"/>
              </a:rPr>
              <a:t>Wakad</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46574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9D1D88-EAC6-835F-46AB-CD725309604D}"/>
              </a:ext>
            </a:extLst>
          </p:cNvPr>
          <p:cNvSpPr txBox="1"/>
          <p:nvPr/>
        </p:nvSpPr>
        <p:spPr>
          <a:xfrm>
            <a:off x="678095" y="585627"/>
            <a:ext cx="10674850" cy="5632311"/>
          </a:xfrm>
          <a:prstGeom prst="rect">
            <a:avLst/>
          </a:prstGeom>
          <a:noFill/>
        </p:spPr>
        <p:txBody>
          <a:bodyPr wrap="square">
            <a:spAutoFit/>
          </a:bodyPr>
          <a:lstStyle/>
          <a:p>
            <a:r>
              <a:rPr lang="en-US" sz="2400" u="sng" dirty="0">
                <a:solidFill>
                  <a:srgbClr val="C00000"/>
                </a:solidFill>
                <a:latin typeface="Times New Roman" panose="02020603050405020304" pitchFamily="18" charset="0"/>
                <a:cs typeface="Times New Roman" panose="02020603050405020304" pitchFamily="18" charset="0"/>
              </a:rPr>
              <a:t>Common name</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effectLst/>
                <a:latin typeface="Times New Roman" panose="02020603050405020304" pitchFamily="18" charset="0"/>
                <a:cs typeface="Times New Roman" panose="02020603050405020304" pitchFamily="18" charset="0"/>
              </a:rPr>
              <a:t>C</a:t>
            </a:r>
            <a:r>
              <a:rPr lang="en-US" sz="2400" b="0" i="0" dirty="0">
                <a:solidFill>
                  <a:schemeClr val="tx1"/>
                </a:solidFill>
                <a:effectLst/>
                <a:latin typeface="Times New Roman" panose="02020603050405020304" pitchFamily="18" charset="0"/>
                <a:cs typeface="Times New Roman" panose="02020603050405020304" pitchFamily="18" charset="0"/>
              </a:rPr>
              <a:t>annon ball tree</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u="sng" dirty="0">
                <a:solidFill>
                  <a:srgbClr val="C00000"/>
                </a:solidFill>
                <a:latin typeface="Times New Roman" panose="02020603050405020304" pitchFamily="18" charset="0"/>
                <a:cs typeface="Times New Roman" panose="02020603050405020304" pitchFamily="18" charset="0"/>
              </a:rPr>
              <a:t>Scientific Name</a:t>
            </a:r>
            <a:r>
              <a:rPr lang="en-US" sz="2400" dirty="0">
                <a:solidFill>
                  <a:schemeClr val="tx1"/>
                </a:solidFill>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Couroupita</a:t>
            </a:r>
            <a:r>
              <a:rPr lang="en-US" sz="2400" b="0" i="0" dirty="0">
                <a:solidFill>
                  <a:schemeClr val="tx1"/>
                </a:solidFill>
                <a:effectLst/>
                <a:latin typeface="Times New Roman" panose="02020603050405020304" pitchFamily="18" charset="0"/>
                <a:cs typeface="Times New Roman" panose="02020603050405020304" pitchFamily="18" charset="0"/>
              </a:rPr>
              <a:t> Guianensis</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u="sng" dirty="0">
                <a:solidFill>
                  <a:srgbClr val="C00000"/>
                </a:solidFill>
                <a:latin typeface="Times New Roman" panose="02020603050405020304" pitchFamily="18" charset="0"/>
                <a:cs typeface="Times New Roman" panose="02020603050405020304" pitchFamily="18" charset="0"/>
              </a:rPr>
              <a:t>Family</a:t>
            </a:r>
            <a:r>
              <a:rPr lang="en-US" sz="2400" dirty="0">
                <a:solidFill>
                  <a:schemeClr val="tx1"/>
                </a:solidFill>
                <a:latin typeface="Times New Roman" panose="02020603050405020304" pitchFamily="18" charset="0"/>
                <a:cs typeface="Times New Roman" panose="02020603050405020304" pitchFamily="18" charset="0"/>
              </a:rPr>
              <a:t>:</a:t>
            </a:r>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dirty="0" err="1">
                <a:solidFill>
                  <a:schemeClr val="tx1"/>
                </a:solidFill>
                <a:effectLst/>
                <a:latin typeface="Times New Roman" panose="02020603050405020304" pitchFamily="18" charset="0"/>
                <a:cs typeface="Times New Roman" panose="02020603050405020304" pitchFamily="18" charset="0"/>
              </a:rPr>
              <a:t>Lecythidaceae</a:t>
            </a:r>
            <a:endParaRPr lang="en-US" sz="2400" b="0" i="0" dirty="0">
              <a:solidFill>
                <a:schemeClr val="tx1"/>
              </a:solidFill>
              <a:effectLst/>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u="sng" dirty="0">
                <a:solidFill>
                  <a:srgbClr val="C00000"/>
                </a:solidFill>
                <a:latin typeface="Times New Roman" panose="02020603050405020304" pitchFamily="18" charset="0"/>
                <a:cs typeface="Times New Roman" panose="02020603050405020304" pitchFamily="18" charset="0"/>
              </a:rPr>
              <a:t>Habit</a:t>
            </a:r>
            <a:r>
              <a:rPr lang="en-US" sz="2400" dirty="0">
                <a:solidFill>
                  <a:schemeClr val="tx1"/>
                </a:solidFill>
                <a:latin typeface="Times New Roman" panose="02020603050405020304" pitchFamily="18" charset="0"/>
                <a:cs typeface="Times New Roman" panose="02020603050405020304" pitchFamily="18" charset="0"/>
              </a:rPr>
              <a:t>:</a:t>
            </a:r>
            <a:r>
              <a:rPr lang="en-IN" sz="2400" b="0" i="0" dirty="0">
                <a:solidFill>
                  <a:schemeClr val="tx1"/>
                </a:solidFill>
                <a:effectLst/>
                <a:latin typeface="Times New Roman" panose="02020603050405020304" pitchFamily="18" charset="0"/>
                <a:cs typeface="Times New Roman" panose="02020603050405020304" pitchFamily="18" charset="0"/>
              </a:rPr>
              <a:t>Species is semi-deciduous, shedding its leaves around once to twice a year, usually in response to dry weather; Flowers-Complex nectar less structures, each consisting of 6 large and fleshy-waxy petals, a disk of numerous short and yellow arranged around reduced styles and stamens, and a pink-white anemone-like structure of hood-stamens</a:t>
            </a:r>
            <a:r>
              <a:rPr lang="en-IN" sz="2400" dirty="0">
                <a:solidFill>
                  <a:schemeClr val="tx1"/>
                </a:solidFill>
                <a:latin typeface="Times New Roman" panose="02020603050405020304" pitchFamily="18" charset="0"/>
                <a:cs typeface="Times New Roman" panose="02020603050405020304" pitchFamily="18" charset="0"/>
              </a:rPr>
              <a:t>.</a:t>
            </a:r>
          </a:p>
          <a:p>
            <a:endParaRPr lang="en-US" sz="2400" b="0" i="0" dirty="0">
              <a:solidFill>
                <a:schemeClr val="tx1"/>
              </a:solidFill>
              <a:effectLst/>
              <a:latin typeface="Times New Roman" panose="02020603050405020304" pitchFamily="18" charset="0"/>
              <a:cs typeface="Times New Roman" panose="02020603050405020304" pitchFamily="18" charset="0"/>
            </a:endParaRPr>
          </a:p>
          <a:p>
            <a:r>
              <a:rPr lang="en-US" sz="2400" u="sng" dirty="0">
                <a:solidFill>
                  <a:srgbClr val="C00000"/>
                </a:solidFill>
                <a:effectLst/>
                <a:latin typeface="Times New Roman" panose="02020603050405020304" pitchFamily="18" charset="0"/>
                <a:cs typeface="Times New Roman" panose="02020603050405020304" pitchFamily="18" charset="0"/>
              </a:rPr>
              <a:t>Distribution</a:t>
            </a:r>
            <a:r>
              <a:rPr lang="en-US" sz="2400" dirty="0">
                <a:solidFill>
                  <a:schemeClr val="tx1"/>
                </a:solidFill>
                <a:effectLst/>
                <a:latin typeface="Times New Roman" panose="02020603050405020304" pitchFamily="18" charset="0"/>
                <a:cs typeface="Times New Roman" panose="02020603050405020304" pitchFamily="18" charset="0"/>
              </a:rPr>
              <a:t>:</a:t>
            </a:r>
            <a:r>
              <a:rPr lang="en-IN" sz="2400" b="0" i="0" dirty="0">
                <a:solidFill>
                  <a:schemeClr val="tx1"/>
                </a:solidFill>
                <a:effectLst/>
                <a:latin typeface="Times New Roman" panose="02020603050405020304" pitchFamily="18" charset="0"/>
                <a:cs typeface="Times New Roman" panose="02020603050405020304" pitchFamily="18" charset="0"/>
              </a:rPr>
              <a:t>It is native to the tropical </a:t>
            </a:r>
            <a:r>
              <a:rPr lang="en-IN" sz="2400" dirty="0">
                <a:solidFill>
                  <a:schemeClr val="tx1"/>
                </a:solidFill>
                <a:effectLst/>
                <a:latin typeface="Times New Roman" panose="02020603050405020304" pitchFamily="18" charset="0"/>
                <a:cs typeface="Times New Roman" panose="02020603050405020304" pitchFamily="18" charset="0"/>
              </a:rPr>
              <a:t>forests</a:t>
            </a:r>
            <a:r>
              <a:rPr lang="en-IN" sz="2400" b="0" i="0" dirty="0">
                <a:solidFill>
                  <a:schemeClr val="tx1"/>
                </a:solidFill>
                <a:effectLst/>
                <a:latin typeface="Times New Roman" panose="02020603050405020304" pitchFamily="18" charset="0"/>
                <a:cs typeface="Times New Roman" panose="02020603050405020304" pitchFamily="18" charset="0"/>
              </a:rPr>
              <a:t> of </a:t>
            </a:r>
            <a:r>
              <a:rPr lang="en-IN" sz="2400" b="0" i="0" strike="noStrike" dirty="0">
                <a:solidFill>
                  <a:schemeClr val="tx1"/>
                </a:solidFill>
                <a:effectLst/>
                <a:latin typeface="Times New Roman" panose="02020603050405020304" pitchFamily="18" charset="0"/>
                <a:cs typeface="Times New Roman" panose="02020603050405020304" pitchFamily="18" charset="0"/>
              </a:rPr>
              <a:t>Central</a:t>
            </a:r>
            <a:r>
              <a:rPr lang="en-IN" sz="2400" b="0" i="0" dirty="0">
                <a:solidFill>
                  <a:schemeClr val="tx1"/>
                </a:solidFill>
                <a:effectLst/>
                <a:latin typeface="Times New Roman" panose="02020603050405020304" pitchFamily="18" charset="0"/>
                <a:cs typeface="Times New Roman" panose="02020603050405020304" pitchFamily="18" charset="0"/>
              </a:rPr>
              <a:t> and </a:t>
            </a:r>
            <a:r>
              <a:rPr lang="en-IN" sz="2400" b="0" i="0" strike="noStrike" dirty="0">
                <a:solidFill>
                  <a:schemeClr val="tx1"/>
                </a:solidFill>
                <a:effectLst/>
                <a:latin typeface="Times New Roman" panose="02020603050405020304" pitchFamily="18" charset="0"/>
                <a:cs typeface="Times New Roman" panose="02020603050405020304" pitchFamily="18" charset="0"/>
              </a:rPr>
              <a:t>South America, </a:t>
            </a:r>
            <a:r>
              <a:rPr lang="en-IN" sz="2400" b="0" i="0" dirty="0">
                <a:solidFill>
                  <a:schemeClr val="tx1"/>
                </a:solidFill>
                <a:effectLst/>
                <a:latin typeface="Times New Roman" panose="02020603050405020304" pitchFamily="18" charset="0"/>
                <a:cs typeface="Times New Roman" panose="02020603050405020304" pitchFamily="18" charset="0"/>
              </a:rPr>
              <a:t>and it is cultivated in many other tropical areas throughout the world and the tree has cultural and religious significance in </a:t>
            </a:r>
            <a:r>
              <a:rPr lang="en-IN" sz="2400" b="0" i="0" strike="noStrike" dirty="0">
                <a:solidFill>
                  <a:schemeClr val="tx1"/>
                </a:solidFill>
                <a:effectLst/>
                <a:latin typeface="Times New Roman" panose="02020603050405020304" pitchFamily="18" charset="0"/>
                <a:cs typeface="Times New Roman" panose="02020603050405020304" pitchFamily="18" charset="0"/>
              </a:rPr>
              <a:t>South </a:t>
            </a:r>
            <a:r>
              <a:rPr lang="en-IN" sz="2400" b="0" i="0" dirty="0">
                <a:solidFill>
                  <a:schemeClr val="tx1"/>
                </a:solidFill>
                <a:effectLst/>
                <a:latin typeface="Times New Roman" panose="02020603050405020304" pitchFamily="18" charset="0"/>
                <a:cs typeface="Times New Roman" panose="02020603050405020304" pitchFamily="18" charset="0"/>
              </a:rPr>
              <a:t>and </a:t>
            </a:r>
            <a:r>
              <a:rPr lang="en-IN" sz="2400" b="0" i="0" u="none" strike="noStrike" dirty="0">
                <a:solidFill>
                  <a:schemeClr val="tx1"/>
                </a:solidFill>
                <a:effectLst/>
                <a:latin typeface="Times New Roman" panose="02020603050405020304" pitchFamily="18" charset="0"/>
                <a:cs typeface="Times New Roman" panose="02020603050405020304" pitchFamily="18" charset="0"/>
              </a:rPr>
              <a:t>Southeast Asia</a:t>
            </a:r>
            <a:r>
              <a:rPr lang="en-IN" sz="2400" b="0" i="0" dirty="0">
                <a:solidFill>
                  <a:schemeClr val="tx1"/>
                </a:solidFill>
                <a:effectLst/>
                <a:latin typeface="Times New Roman" panose="02020603050405020304" pitchFamily="18" charset="0"/>
                <a:cs typeface="Times New Roman" panose="02020603050405020304" pitchFamily="18" charset="0"/>
              </a:rPr>
              <a:t>.</a:t>
            </a: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42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9056-6D95-7875-15B6-42E167C6E399}"/>
              </a:ext>
            </a:extLst>
          </p:cNvPr>
          <p:cNvSpPr>
            <a:spLocks noGrp="1"/>
          </p:cNvSpPr>
          <p:nvPr>
            <p:ph type="title"/>
          </p:nvPr>
        </p:nvSpPr>
        <p:spPr>
          <a:xfrm>
            <a:off x="668867" y="616691"/>
            <a:ext cx="1793259" cy="723900"/>
          </a:xfrm>
        </p:spPr>
        <p:txBody>
          <a:bodyPr>
            <a:normAutofit/>
          </a:bodyPr>
          <a:lstStyle/>
          <a:p>
            <a:r>
              <a:rPr lang="en-US" sz="240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a:t>
            </a:r>
          </a:p>
        </p:txBody>
      </p:sp>
      <p:sp>
        <p:nvSpPr>
          <p:cNvPr id="3" name="Content Placeholder 2">
            <a:extLst>
              <a:ext uri="{FF2B5EF4-FFF2-40B4-BE49-F238E27FC236}">
                <a16:creationId xmlns:a16="http://schemas.microsoft.com/office/drawing/2014/main" id="{FAAC80FE-AC6E-4BD2-4C1C-9E14EDBAD0F3}"/>
              </a:ext>
            </a:extLst>
          </p:cNvPr>
          <p:cNvSpPr>
            <a:spLocks noGrp="1"/>
          </p:cNvSpPr>
          <p:nvPr>
            <p:ph idx="1"/>
          </p:nvPr>
        </p:nvSpPr>
        <p:spPr>
          <a:xfrm>
            <a:off x="462337" y="1340591"/>
            <a:ext cx="10972800" cy="5787284"/>
          </a:xfrm>
        </p:spPr>
        <p:txBody>
          <a:bodyPr>
            <a:noAutofit/>
          </a:bodyPr>
          <a:lstStyle/>
          <a:p>
            <a:r>
              <a:rPr lang="en-IN" sz="2000" b="0" dirty="0">
                <a:solidFill>
                  <a:schemeClr val="tx1"/>
                </a:solidFill>
                <a:effectLst/>
                <a:latin typeface="Times New Roman" panose="02020603050405020304" pitchFamily="18" charset="0"/>
                <a:cs typeface="Times New Roman" panose="02020603050405020304" pitchFamily="18" charset="0"/>
              </a:rPr>
              <a:t>Couroupita</a:t>
            </a:r>
            <a:r>
              <a:rPr lang="en-IN" sz="2000" b="0" i="1" dirty="0">
                <a:solidFill>
                  <a:schemeClr val="tx1"/>
                </a:solidFill>
                <a:effectLst/>
                <a:latin typeface="Times New Roman" panose="02020603050405020304" pitchFamily="18" charset="0"/>
                <a:cs typeface="Times New Roman" panose="02020603050405020304" pitchFamily="18" charset="0"/>
              </a:rPr>
              <a:t> </a:t>
            </a:r>
            <a:r>
              <a:rPr lang="en-IN" sz="2000" b="0" dirty="0">
                <a:solidFill>
                  <a:schemeClr val="tx1"/>
                </a:solidFill>
                <a:effectLst/>
                <a:latin typeface="Times New Roman" panose="02020603050405020304" pitchFamily="18" charset="0"/>
                <a:cs typeface="Times New Roman" panose="02020603050405020304" pitchFamily="18" charset="0"/>
              </a:rPr>
              <a:t>guianensis</a:t>
            </a:r>
            <a:r>
              <a:rPr lang="en-IN" sz="2000" b="0" i="0" dirty="0">
                <a:solidFill>
                  <a:schemeClr val="tx1"/>
                </a:solidFill>
                <a:effectLst/>
                <a:latin typeface="Times New Roman" panose="02020603050405020304" pitchFamily="18" charset="0"/>
                <a:cs typeface="Times New Roman" panose="02020603050405020304" pitchFamily="18" charset="0"/>
              </a:rPr>
              <a:t> is a tree that reaches heights of up to 35 m (110 ft).The leaves, which occur in clusters at the ends of branches, are usually 8 to 31 centimetres (3 to 12 inches) long, but can reach lengths of up to 57 cm (22 in).</a:t>
            </a:r>
          </a:p>
          <a:p>
            <a:r>
              <a:rPr lang="en-IN" sz="2000" b="0" i="0" dirty="0">
                <a:solidFill>
                  <a:schemeClr val="tx1"/>
                </a:solidFill>
                <a:effectLst/>
                <a:latin typeface="Times New Roman" panose="02020603050405020304" pitchFamily="18" charset="0"/>
                <a:cs typeface="Times New Roman" panose="02020603050405020304" pitchFamily="18" charset="0"/>
              </a:rPr>
              <a:t>The flowers are borne in </a:t>
            </a:r>
            <a:r>
              <a:rPr lang="en-IN" sz="2000" b="0" i="0" u="none" strike="noStrike" dirty="0">
                <a:solidFill>
                  <a:schemeClr val="tx1"/>
                </a:solidFill>
                <a:effectLst/>
                <a:latin typeface="Times New Roman" panose="02020603050405020304" pitchFamily="18" charset="0"/>
                <a:cs typeface="Times New Roman" panose="02020603050405020304" pitchFamily="18" charset="0"/>
                <a:hlinkClick r:id="rId2" tooltip="Raceme">
                  <a:extLst>
                    <a:ext uri="{A12FA001-AC4F-418D-AE19-62706E023703}">
                      <ahyp:hlinkClr xmlns:ahyp="http://schemas.microsoft.com/office/drawing/2018/hyperlinkcolor" val="tx"/>
                    </a:ext>
                  </a:extLst>
                </a:hlinkClick>
              </a:rPr>
              <a:t>racemes</a:t>
            </a:r>
            <a:r>
              <a:rPr lang="en-IN" sz="2000" b="0" i="0" dirty="0">
                <a:solidFill>
                  <a:schemeClr val="tx1"/>
                </a:solidFill>
                <a:effectLst/>
                <a:latin typeface="Times New Roman" panose="02020603050405020304" pitchFamily="18" charset="0"/>
                <a:cs typeface="Times New Roman" panose="02020603050405020304" pitchFamily="18" charset="0"/>
              </a:rPr>
              <a:t> up to 80 cm (31 in) long formed directly from the tree's trunk. They are considered an extreme example of </a:t>
            </a:r>
            <a:r>
              <a:rPr lang="en-IN" sz="2000" b="0" i="0" u="none" strike="noStrike" dirty="0">
                <a:solidFill>
                  <a:schemeClr val="tx1"/>
                </a:solidFill>
                <a:effectLst/>
                <a:latin typeface="Times New Roman" panose="02020603050405020304" pitchFamily="18" charset="0"/>
                <a:cs typeface="Times New Roman" panose="02020603050405020304" pitchFamily="18" charset="0"/>
                <a:hlinkClick r:id="rId3" tooltip="Cauliflory">
                  <a:extLst>
                    <a:ext uri="{A12FA001-AC4F-418D-AE19-62706E023703}">
                      <ahyp:hlinkClr xmlns:ahyp="http://schemas.microsoft.com/office/drawing/2018/hyperlinkcolor" val="tx"/>
                    </a:ext>
                  </a:extLst>
                </a:hlinkClick>
              </a:rPr>
              <a:t>cauliflory</a:t>
            </a:r>
            <a:r>
              <a:rPr lang="en-IN" sz="2000" b="0" i="0" dirty="0">
                <a:solidFill>
                  <a:schemeClr val="tx1"/>
                </a:solidFill>
                <a:effectLst/>
                <a:latin typeface="Times New Roman" panose="02020603050405020304" pitchFamily="18" charset="0"/>
                <a:cs typeface="Times New Roman" panose="02020603050405020304" pitchFamily="18" charset="0"/>
              </a:rPr>
              <a:t> named </a:t>
            </a:r>
            <a:r>
              <a:rPr lang="en-IN" sz="2000" b="0" i="0" u="none" strike="noStrike" dirty="0">
                <a:solidFill>
                  <a:schemeClr val="tx1"/>
                </a:solidFill>
                <a:effectLst/>
                <a:latin typeface="Times New Roman" panose="02020603050405020304" pitchFamily="18" charset="0"/>
                <a:cs typeface="Times New Roman" panose="02020603050405020304" pitchFamily="18" charset="0"/>
                <a:hlinkClick r:id="rId3" tooltip="Cauliflory">
                  <a:extLst>
                    <a:ext uri="{A12FA001-AC4F-418D-AE19-62706E023703}">
                      <ahyp:hlinkClr xmlns:ahyp="http://schemas.microsoft.com/office/drawing/2018/hyperlinkcolor" val="tx"/>
                    </a:ext>
                  </a:extLst>
                </a:hlinkClick>
              </a:rPr>
              <a:t>flagelliflory</a:t>
            </a:r>
            <a:r>
              <a:rPr lang="en-IN" sz="2000" b="0" i="0" dirty="0">
                <a:solidFill>
                  <a:schemeClr val="tx1"/>
                </a:solidFill>
                <a:effectLst/>
                <a:latin typeface="Times New Roman" panose="02020603050405020304" pitchFamily="18" charset="0"/>
                <a:cs typeface="Times New Roman" panose="02020603050405020304" pitchFamily="18" charset="0"/>
              </a:rPr>
              <a:t>. Some trees flower profusely until the entire trunk is covered with racemes. One tree can hold as many as 1000 flowers per day.</a:t>
            </a:r>
            <a:endParaRPr lang="en-IN" sz="2000" dirty="0">
              <a:solidFill>
                <a:schemeClr val="tx1"/>
              </a:solidFill>
              <a:effectLst/>
              <a:latin typeface="Times New Roman" panose="02020603050405020304" pitchFamily="18" charset="0"/>
              <a:cs typeface="Times New Roman" panose="02020603050405020304" pitchFamily="18" charset="0"/>
            </a:endParaRPr>
          </a:p>
          <a:p>
            <a:r>
              <a:rPr lang="en-IN" sz="2000" b="0" i="0" dirty="0">
                <a:solidFill>
                  <a:schemeClr val="tx1"/>
                </a:solidFill>
                <a:effectLst/>
                <a:latin typeface="Times New Roman" panose="02020603050405020304" pitchFamily="18" charset="0"/>
                <a:cs typeface="Times New Roman" panose="02020603050405020304" pitchFamily="18" charset="0"/>
              </a:rPr>
              <a:t>The fruits are spherical with a woody shell and reach diameters of up to 25 cm (9.8 in), giving the species the common name "cannonball tree". Smaller fruits may contain about 65 seeds, while large ones can hold as many as 550.</a:t>
            </a:r>
            <a:endParaRPr lang="en-IN" sz="2000" dirty="0">
              <a:solidFill>
                <a:schemeClr val="tx1"/>
              </a:solidFill>
              <a:effectLst/>
              <a:latin typeface="Times New Roman" panose="02020603050405020304" pitchFamily="18" charset="0"/>
              <a:cs typeface="Times New Roman" panose="02020603050405020304" pitchFamily="18" charset="0"/>
            </a:endParaRPr>
          </a:p>
          <a:p>
            <a:r>
              <a:rPr lang="en-IN" sz="2000" b="0" i="0" dirty="0">
                <a:solidFill>
                  <a:schemeClr val="tx1"/>
                </a:solidFill>
                <a:latin typeface="Times New Roman" panose="02020603050405020304" pitchFamily="18" charset="0"/>
                <a:cs typeface="Times New Roman" panose="02020603050405020304" pitchFamily="18" charset="0"/>
              </a:rPr>
              <a:t>While the tree is not native to </a:t>
            </a:r>
            <a:r>
              <a:rPr lang="en-IN" sz="2000" b="0" i="0" strike="noStrike" dirty="0">
                <a:solidFill>
                  <a:schemeClr val="tx1"/>
                </a:solidFill>
                <a:latin typeface="Times New Roman" panose="02020603050405020304" pitchFamily="18" charset="0"/>
                <a:cs typeface="Times New Roman" panose="02020603050405020304" pitchFamily="18" charset="0"/>
                <a:hlinkClick r:id="rId4" tooltip="Asia">
                  <a:extLst>
                    <a:ext uri="{A12FA001-AC4F-418D-AE19-62706E023703}">
                      <ahyp:hlinkClr xmlns:ahyp="http://schemas.microsoft.com/office/drawing/2018/hyperlinkcolor" val="tx"/>
                    </a:ext>
                  </a:extLst>
                </a:hlinkClick>
              </a:rPr>
              <a:t>Asia</a:t>
            </a:r>
            <a:r>
              <a:rPr lang="en-IN" sz="2000" b="0" i="0" dirty="0">
                <a:solidFill>
                  <a:schemeClr val="tx1"/>
                </a:solidFill>
                <a:latin typeface="Times New Roman" panose="02020603050405020304" pitchFamily="18" charset="0"/>
                <a:cs typeface="Times New Roman" panose="02020603050405020304" pitchFamily="18" charset="0"/>
              </a:rPr>
              <a:t>, having only been introduced there in the last 300 years, its identity has been conflated with other trees mentioned in </a:t>
            </a:r>
            <a:r>
              <a:rPr lang="en-IN" sz="2000" b="0" i="0" strike="noStrike" dirty="0">
                <a:solidFill>
                  <a:schemeClr val="tx1"/>
                </a:solidFill>
                <a:latin typeface="Times New Roman" panose="02020603050405020304" pitchFamily="18" charset="0"/>
                <a:cs typeface="Times New Roman" panose="02020603050405020304" pitchFamily="18" charset="0"/>
                <a:hlinkClick r:id="rId5" tooltip="Hindu">
                  <a:extLst>
                    <a:ext uri="{A12FA001-AC4F-418D-AE19-62706E023703}">
                      <ahyp:hlinkClr xmlns:ahyp="http://schemas.microsoft.com/office/drawing/2018/hyperlinkcolor" val="tx"/>
                    </a:ext>
                  </a:extLst>
                </a:hlinkClick>
              </a:rPr>
              <a:t>Hindu</a:t>
            </a:r>
            <a:r>
              <a:rPr lang="en-IN" sz="2000" b="0" i="0" dirty="0">
                <a:solidFill>
                  <a:schemeClr val="tx1"/>
                </a:solidFill>
                <a:latin typeface="Times New Roman" panose="02020603050405020304" pitchFamily="18" charset="0"/>
                <a:cs typeface="Times New Roman" panose="02020603050405020304" pitchFamily="18" charset="0"/>
              </a:rPr>
              <a:t> and </a:t>
            </a:r>
            <a:r>
              <a:rPr lang="en-IN" sz="2000" b="0" i="0" strike="noStrike" dirty="0">
                <a:solidFill>
                  <a:schemeClr val="tx1"/>
                </a:solidFill>
                <a:latin typeface="Times New Roman" panose="02020603050405020304" pitchFamily="18" charset="0"/>
                <a:cs typeface="Times New Roman" panose="02020603050405020304" pitchFamily="18" charset="0"/>
                <a:hlinkClick r:id="rId6" tooltip="Buddhist">
                  <a:extLst>
                    <a:ext uri="{A12FA001-AC4F-418D-AE19-62706E023703}">
                      <ahyp:hlinkClr xmlns:ahyp="http://schemas.microsoft.com/office/drawing/2018/hyperlinkcolor" val="tx"/>
                    </a:ext>
                  </a:extLst>
                </a:hlinkClick>
              </a:rPr>
              <a:t>Buddhist</a:t>
            </a:r>
            <a:r>
              <a:rPr lang="en-IN" sz="2000" b="0" i="0" dirty="0">
                <a:solidFill>
                  <a:schemeClr val="tx1"/>
                </a:solidFill>
                <a:latin typeface="Times New Roman" panose="02020603050405020304" pitchFamily="18" charset="0"/>
                <a:cs typeface="Times New Roman" panose="02020603050405020304" pitchFamily="18" charset="0"/>
              </a:rPr>
              <a:t> scripture, especially the </a:t>
            </a:r>
            <a:r>
              <a:rPr lang="en-IN" sz="2000" b="0" i="0" strike="noStrike" dirty="0">
                <a:solidFill>
                  <a:schemeClr val="tx1"/>
                </a:solidFill>
                <a:latin typeface="Times New Roman" panose="02020603050405020304" pitchFamily="18" charset="0"/>
                <a:cs typeface="Times New Roman" panose="02020603050405020304" pitchFamily="18" charset="0"/>
                <a:hlinkClick r:id="rId7" tooltip="Sal tree">
                  <a:extLst>
                    <a:ext uri="{A12FA001-AC4F-418D-AE19-62706E023703}">
                      <ahyp:hlinkClr xmlns:ahyp="http://schemas.microsoft.com/office/drawing/2018/hyperlinkcolor" val="tx"/>
                    </a:ext>
                  </a:extLst>
                </a:hlinkClick>
              </a:rPr>
              <a:t>Sal tree</a:t>
            </a:r>
            <a:r>
              <a:rPr lang="en-IN" sz="2000" b="0" i="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863BEC-F858-8FC8-1ECF-94270491779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16834" y="513608"/>
            <a:ext cx="7358332" cy="465033"/>
          </a:xfrm>
          <a:prstGeom prst="rect">
            <a:avLst/>
          </a:prstGeom>
          <a:noFill/>
        </p:spPr>
      </p:pic>
    </p:spTree>
    <p:extLst>
      <p:ext uri="{BB962C8B-B14F-4D97-AF65-F5344CB8AC3E}">
        <p14:creationId xmlns:p14="http://schemas.microsoft.com/office/powerpoint/2010/main" val="3053565483"/>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flower">
            <a:extLst>
              <a:ext uri="{FF2B5EF4-FFF2-40B4-BE49-F238E27FC236}">
                <a16:creationId xmlns:a16="http://schemas.microsoft.com/office/drawing/2014/main" id="{040B9493-2031-3CB6-4BA6-B1D72B96C9C5}"/>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6000" y="692434"/>
            <a:ext cx="5330800" cy="3998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group of round brown objects on a tree">
            <a:extLst>
              <a:ext uri="{FF2B5EF4-FFF2-40B4-BE49-F238E27FC236}">
                <a16:creationId xmlns:a16="http://schemas.microsoft.com/office/drawing/2014/main" id="{7FF9F1AF-C58D-5E74-6662-FC864AEC12A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5200" y="2146442"/>
            <a:ext cx="4745850" cy="3998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a:extLst>
              <a:ext uri="{FF2B5EF4-FFF2-40B4-BE49-F238E27FC236}">
                <a16:creationId xmlns:a16="http://schemas.microsoft.com/office/drawing/2014/main" id="{074158BC-6A7F-519A-FF47-16B39901EB4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16834" y="123639"/>
            <a:ext cx="7358332" cy="465033"/>
          </a:xfrm>
          <a:prstGeom prst="rect">
            <a:avLst/>
          </a:prstGeom>
          <a:noFill/>
        </p:spPr>
      </p:pic>
    </p:spTree>
    <p:extLst>
      <p:ext uri="{BB962C8B-B14F-4D97-AF65-F5344CB8AC3E}">
        <p14:creationId xmlns:p14="http://schemas.microsoft.com/office/powerpoint/2010/main" val="284591920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CDEEE9-722B-E4DE-31EC-DB4C6434D6F2}"/>
              </a:ext>
            </a:extLst>
          </p:cNvPr>
          <p:cNvSpPr txBox="1"/>
          <p:nvPr/>
        </p:nvSpPr>
        <p:spPr>
          <a:xfrm>
            <a:off x="657545" y="452064"/>
            <a:ext cx="10931703" cy="5447645"/>
          </a:xfrm>
          <a:prstGeom prst="rect">
            <a:avLst/>
          </a:prstGeom>
          <a:noFill/>
        </p:spPr>
        <p:txBody>
          <a:bodyPr wrap="square">
            <a:spAutoFit/>
          </a:bodyPr>
          <a:lstStyle/>
          <a:p>
            <a:endParaRPr lang="en-US" b="0" i="0" dirty="0">
              <a:solidFill>
                <a:srgbClr val="1F1F1F"/>
              </a:solidFill>
              <a:effectLst/>
              <a:highlight>
                <a:srgbClr val="FFFFFF"/>
              </a:highlight>
              <a:latin typeface="Google Sans"/>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USES :</a:t>
            </a:r>
          </a:p>
          <a:p>
            <a:pPr marL="285750" indent="-285750">
              <a:buFont typeface="Wingdings" panose="05000000000000000000" pitchFamily="2" charset="2"/>
              <a:buChar char="Ø"/>
            </a:pPr>
            <a:r>
              <a:rPr lang="en-US"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There are many medicinal uses for the plant. Native Amazonians use extracts of several parts of the tree to </a:t>
            </a:r>
            <a:r>
              <a:rPr lang="en-US" sz="2400" b="0" i="0" dirty="0">
                <a:solidFill>
                  <a:srgbClr val="040C28"/>
                </a:solidFill>
                <a:effectLst/>
                <a:latin typeface="Times New Roman" panose="02020603050405020304" pitchFamily="18" charset="0"/>
                <a:cs typeface="Times New Roman" panose="02020603050405020304" pitchFamily="18" charset="0"/>
              </a:rPr>
              <a:t>treat hypertension, tumors, pain, and inflammation</a:t>
            </a:r>
            <a:r>
              <a:rPr lang="en-US"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It has been used to treat the common cold, stomachache, skin conditions and wounds, malaria, and toothache.</a:t>
            </a:r>
          </a:p>
          <a:p>
            <a:pPr marL="285750" indent="-285750">
              <a:buFont typeface="Wingdings" panose="05000000000000000000" pitchFamily="2" charset="2"/>
              <a:buChar char="Ø"/>
            </a:pPr>
            <a:r>
              <a:rPr lang="en-US" sz="2400" b="0" i="0" dirty="0">
                <a:solidFill>
                  <a:srgbClr val="333745"/>
                </a:solidFill>
                <a:effectLst/>
                <a:latin typeface="Times New Roman" panose="02020603050405020304" pitchFamily="18" charset="0"/>
                <a:cs typeface="Times New Roman" panose="02020603050405020304" pitchFamily="18" charset="0"/>
              </a:rPr>
              <a:t>This tree is planted as an ornamental for its showy, scented flowers, and as a botanical specimen for its interesting fruit.</a:t>
            </a:r>
          </a:p>
          <a:p>
            <a:pPr marL="285750" indent="-285750">
              <a:buFont typeface="Wingdings" panose="05000000000000000000" pitchFamily="2" charset="2"/>
              <a:buChar char="Ø"/>
            </a:pPr>
            <a:r>
              <a:rPr lang="en-US" sz="2400" b="0" i="0" dirty="0">
                <a:solidFill>
                  <a:srgbClr val="333745"/>
                </a:solidFill>
                <a:effectLst/>
                <a:latin typeface="Times New Roman" panose="02020603050405020304" pitchFamily="18" charset="0"/>
                <a:cs typeface="Times New Roman" panose="02020603050405020304" pitchFamily="18" charset="0"/>
              </a:rPr>
              <a:t>The fruit is fed to livestock such as pigs and domestic fowl.</a:t>
            </a:r>
          </a:p>
          <a:p>
            <a:pPr marL="285750" indent="-285750">
              <a:buFont typeface="Wingdings" panose="05000000000000000000" pitchFamily="2" charset="2"/>
              <a:buChar char="Ø"/>
            </a:pPr>
            <a:r>
              <a:rPr lang="en-US" sz="2400" b="0" i="0" dirty="0">
                <a:solidFill>
                  <a:srgbClr val="333745"/>
                </a:solidFill>
                <a:effectLst/>
                <a:latin typeface="Times New Roman" panose="02020603050405020304" pitchFamily="18" charset="0"/>
                <a:cs typeface="Times New Roman" panose="02020603050405020304" pitchFamily="18" charset="0"/>
              </a:rPr>
              <a:t>The fruit is edible, but not usually eaten by people because it can have an unpleasant smell.</a:t>
            </a:r>
          </a:p>
          <a:p>
            <a:pPr marL="285750" indent="-285750">
              <a:buFont typeface="Wingdings" panose="05000000000000000000" pitchFamily="2" charset="2"/>
              <a:buChar char="Ø"/>
            </a:pPr>
            <a:r>
              <a:rPr lang="en-US" sz="2400" b="0" i="0" dirty="0">
                <a:solidFill>
                  <a:srgbClr val="333745"/>
                </a:solidFill>
                <a:effectLst/>
                <a:latin typeface="Times New Roman" panose="02020603050405020304" pitchFamily="18" charset="0"/>
                <a:cs typeface="Times New Roman" panose="02020603050405020304" pitchFamily="18" charset="0"/>
              </a:rPr>
              <a:t>In India the tree is sacred to Hindus, who believe its hooded flowers look like the </a:t>
            </a:r>
            <a:r>
              <a:rPr lang="en-US" sz="2400" b="0" i="0" dirty="0" err="1">
                <a:solidFill>
                  <a:srgbClr val="333745"/>
                </a:solidFill>
                <a:effectLst/>
                <a:latin typeface="Times New Roman" panose="02020603050405020304" pitchFamily="18" charset="0"/>
                <a:cs typeface="Times New Roman" panose="02020603050405020304" pitchFamily="18" charset="0"/>
              </a:rPr>
              <a:t>nāga</a:t>
            </a:r>
            <a:r>
              <a:rPr lang="en-US" sz="2400" b="0" i="0" dirty="0">
                <a:solidFill>
                  <a:srgbClr val="333745"/>
                </a:solidFill>
                <a:effectLst/>
                <a:latin typeface="Times New Roman" panose="02020603050405020304" pitchFamily="18" charset="0"/>
                <a:cs typeface="Times New Roman" panose="02020603050405020304" pitchFamily="18" charset="0"/>
              </a:rPr>
              <a:t>, and it is grown at Shiva temples.</a:t>
            </a:r>
          </a:p>
          <a:p>
            <a:pPr marL="285750" indent="-285750">
              <a:buFont typeface="Wingdings" panose="05000000000000000000" pitchFamily="2" charset="2"/>
              <a:buChar char="Ø"/>
            </a:pPr>
            <a:endParaRPr lang="en-US" sz="2400" b="0" i="0" dirty="0">
              <a:solidFill>
                <a:srgbClr val="333745"/>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0964993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Bakul- Sample ppt</Template>
  <TotalTime>94</TotalTime>
  <Words>491</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Abadi Extra Light</vt:lpstr>
      <vt:lpstr>Algerian</vt:lpstr>
      <vt:lpstr>Arial</vt:lpstr>
      <vt:lpstr>Garamond</vt:lpstr>
      <vt:lpstr>Google Sans</vt:lpstr>
      <vt:lpstr>Times New Roman</vt:lpstr>
      <vt:lpstr>Wingdings</vt:lpstr>
      <vt:lpstr>Organic</vt:lpstr>
      <vt:lpstr>Kailaspati</vt:lpstr>
      <vt:lpstr>In between Gate no.1 and Gate no.2 </vt:lpstr>
      <vt:lpstr>Images</vt:lpstr>
      <vt:lpstr>PowerPoint Presentation</vt:lpstr>
      <vt:lpstr>PowerPoint Presentation</vt:lpstr>
      <vt:lpstr>Description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Waghela, Meenakshi</dc:creator>
  <cp:lastModifiedBy>sunil kulkarni</cp:lastModifiedBy>
  <cp:revision>9</cp:revision>
  <dcterms:created xsi:type="dcterms:W3CDTF">2024-08-12T13:04:40Z</dcterms:created>
  <dcterms:modified xsi:type="dcterms:W3CDTF">2024-08-21T13:19:28Z</dcterms:modified>
</cp:coreProperties>
</file>